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68" r:id="rId5"/>
    <p:sldId id="257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ana%2011-2016\reportes%20dengue%20semana%2011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 A DENGUE SEGÚN RESULTADOS 2016</a:t>
            </a:r>
          </a:p>
        </c:rich>
      </c:tx>
      <c:layout>
        <c:manualLayout>
          <c:xMode val="edge"/>
          <c:yMode val="edge"/>
          <c:x val="0.20087761403365417"/>
          <c:y val="1.3888888888888907E-2"/>
        </c:manualLayout>
      </c:layout>
      <c:overlay val="1"/>
    </c:title>
    <c:plotArea>
      <c:layout>
        <c:manualLayout>
          <c:layoutTarget val="inner"/>
          <c:xMode val="edge"/>
          <c:yMode val="edge"/>
          <c:x val="6.038188806165766E-2"/>
          <c:y val="2.8252405949256341E-2"/>
          <c:w val="0.92074117194494653"/>
          <c:h val="0.8326195683872849"/>
        </c:manualLayout>
      </c:layout>
      <c:barChart>
        <c:barDir val="col"/>
        <c:grouping val="clustered"/>
        <c:ser>
          <c:idx val="3"/>
          <c:order val="2"/>
          <c:tx>
            <c:strRef>
              <c:f>'[reportes dengue semana 11-2016.xlsx]GRAFICA'!$B$6</c:f>
              <c:strCache>
                <c:ptCount val="1"/>
                <c:pt idx="0">
                  <c:v>Casos probables                  299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val>
            <c:numRef>
              <c:f>'[reportes dengue semana 11-2016.xlsx]GRAFICA'!$C$6:$O$6</c:f>
              <c:numCache>
                <c:formatCode>General</c:formatCode>
                <c:ptCount val="13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31</c:v>
                </c:pt>
                <c:pt idx="11">
                  <c:v>10</c:v>
                </c:pt>
                <c:pt idx="12">
                  <c:v>3</c:v>
                </c:pt>
              </c:numCache>
            </c:numRef>
          </c:val>
        </c:ser>
        <c:axId val="40544128"/>
        <c:axId val="40558592"/>
      </c:barChart>
      <c:lineChart>
        <c:grouping val="standard"/>
        <c:ser>
          <c:idx val="1"/>
          <c:order val="0"/>
          <c:tx>
            <c:strRef>
              <c:f>'[reportes dengue semana 11-2016.xlsx]GRAFICA'!$B$4</c:f>
              <c:strCache>
                <c:ptCount val="1"/>
                <c:pt idx="0">
                  <c:v>Casos de FHD confirmados    0</c:v>
                </c:pt>
              </c:strCache>
            </c:strRef>
          </c:tx>
          <c:val>
            <c:numRef>
              <c:f>'[reportes dengue semana 11-2016.xlsx]GRAFICA'!$C$4:$O$4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2"/>
          <c:order val="1"/>
          <c:tx>
            <c:strRef>
              <c:f>'[reportes dengue semana 11-2016.xlsx]GRAFICA'!$B$5</c:f>
              <c:strCache>
                <c:ptCount val="1"/>
                <c:pt idx="0">
                  <c:v>Casos de FD confirmados    30</c:v>
                </c:pt>
              </c:strCache>
            </c:strRef>
          </c:tx>
          <c:spPr>
            <a:ln>
              <a:solidFill>
                <a:schemeClr val="tx2">
                  <a:lumMod val="75000"/>
                </a:schemeClr>
              </a:solidFill>
            </a:ln>
          </c:spPr>
          <c:val>
            <c:numRef>
              <c:f>'[reportes dengue semana 11-2016.xlsx]GRAFICA'!$C$5:$O$5</c:f>
              <c:numCache>
                <c:formatCode>General</c:formatCode>
                <c:ptCount val="13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marker val="1"/>
        <c:axId val="40544128"/>
        <c:axId val="40558592"/>
      </c:lineChart>
      <c:catAx>
        <c:axId val="405441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</a:t>
                </a:r>
              </a:p>
            </c:rich>
          </c:tx>
          <c:layout/>
        </c:title>
        <c:tickLblPos val="nextTo"/>
        <c:crossAx val="40558592"/>
        <c:crosses val="autoZero"/>
        <c:auto val="1"/>
        <c:lblAlgn val="ctr"/>
        <c:lblOffset val="100"/>
      </c:catAx>
      <c:valAx>
        <c:axId val="40558592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1.054907047124946E-3"/>
              <c:y val="0.29421478565179376"/>
            </c:manualLayout>
          </c:layout>
        </c:title>
        <c:numFmt formatCode="General" sourceLinked="1"/>
        <c:tickLblPos val="nextTo"/>
        <c:crossAx val="40544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065613393656534"/>
          <c:y val="0.1516262029746282"/>
          <c:w val="0.29730322620178312"/>
          <c:h val="0.28008092738407747"/>
        </c:manualLayout>
      </c:layout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01/02/2017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4.xlsx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Y DENGUE SEMANA  # </a:t>
            </a:r>
            <a:r>
              <a:rPr lang="es-MX" sz="2800" dirty="0" smtClean="0"/>
              <a:t>08  </a:t>
            </a:r>
            <a:r>
              <a:rPr lang="es-MX" sz="2800" dirty="0" smtClean="0"/>
              <a:t>2016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17033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373216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WINDOWS. SSA</a:t>
            </a:r>
          </a:p>
          <a:p>
            <a:r>
              <a:rPr lang="es-MX" sz="1200" dirty="0" smtClean="0"/>
              <a:t>CORTE DE INFORMACION AL   03 - 03 -2016</a:t>
            </a:r>
          </a:p>
          <a:p>
            <a:r>
              <a:rPr lang="es-MX" sz="1200" dirty="0" smtClean="0"/>
              <a:t>DEPARTAMENTO DE </a:t>
            </a:r>
            <a:r>
              <a:rPr lang="es-MX" sz="1100" dirty="0" smtClean="0"/>
              <a:t>VIGILANCIA</a:t>
            </a:r>
            <a:r>
              <a:rPr lang="es-MX" sz="1200" dirty="0" smtClean="0"/>
              <a:t> EPIDEMIOLOGICA</a:t>
            </a:r>
          </a:p>
          <a:p>
            <a:r>
              <a:rPr lang="es-MX" sz="1200" dirty="0" smtClean="0"/>
              <a:t>RESPONSABLE: DR. MAURICIO E. BERNAL HERNANDEZ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 Narrow" panose="020B0606020202030204" pitchFamily="34" charset="0"/>
              </a:rPr>
              <a:t>MORBILIDAD GENERAL </a:t>
            </a:r>
            <a:endParaRPr lang="es-MX" sz="2000" dirty="0">
              <a:latin typeface="Arial Narrow" panose="020B0606020202030204" pitchFamily="34" charset="0"/>
            </a:endParaRPr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38788446"/>
              </p:ext>
            </p:extLst>
          </p:nvPr>
        </p:nvGraphicFramePr>
        <p:xfrm>
          <a:off x="1115616" y="1556792"/>
          <a:ext cx="6552728" cy="4896544"/>
        </p:xfrm>
        <a:graphic>
          <a:graphicData uri="http://schemas.openxmlformats.org/presentationml/2006/ole">
            <p:oleObj spid="_x0000_s11279" name="Hoja de cálculo" r:id="rId5" imgW="5286330" imgH="708660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2843808" y="1084109"/>
            <a:ext cx="2736304" cy="504056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Arial Narrow" pitchFamily="34" charset="0"/>
              </a:rPr>
              <a:t>INFLUENZA  2016</a:t>
            </a:r>
            <a:endParaRPr lang="es-MX" sz="1400" dirty="0">
              <a:latin typeface="Arial Narrow" pitchFamily="34" charset="0"/>
            </a:endParaRPr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88112302"/>
              </p:ext>
            </p:extLst>
          </p:nvPr>
        </p:nvGraphicFramePr>
        <p:xfrm>
          <a:off x="683568" y="1556792"/>
          <a:ext cx="7488832" cy="4896544"/>
        </p:xfrm>
        <a:graphic>
          <a:graphicData uri="http://schemas.openxmlformats.org/presentationml/2006/ole">
            <p:oleObj spid="_x0000_s14340" name="Hoja de cálculo" r:id="rId5" imgW="7200900" imgH="456256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6701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 DENGUE 2016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13590444"/>
              </p:ext>
            </p:extLst>
          </p:nvPr>
        </p:nvGraphicFramePr>
        <p:xfrm>
          <a:off x="1907704" y="1844824"/>
          <a:ext cx="4867275" cy="1390650"/>
        </p:xfrm>
        <a:graphic>
          <a:graphicData uri="http://schemas.openxmlformats.org/presentationml/2006/ole">
            <p:oleObj spid="_x0000_s15364" name="Hoja de cálculo" r:id="rId5" imgW="4867290" imgH="1390740" progId="Excel.Sheet.12">
              <p:embed/>
            </p:oleObj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94602863"/>
              </p:ext>
            </p:extLst>
          </p:nvPr>
        </p:nvGraphicFramePr>
        <p:xfrm>
          <a:off x="1331640" y="3717032"/>
          <a:ext cx="5935588" cy="1790700"/>
        </p:xfrm>
        <a:graphic>
          <a:graphicData uri="http://schemas.openxmlformats.org/presentationml/2006/ole">
            <p:oleObj spid="_x0000_s15365" name="Hoja de cálculo" r:id="rId6" imgW="5143500" imgH="1790790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512168" cy="94756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059832" y="113620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DENGUE  2016</a:t>
            </a:r>
            <a:endParaRPr lang="es-MX" dirty="0"/>
          </a:p>
        </p:txBody>
      </p:sp>
      <p:graphicFrame>
        <p:nvGraphicFramePr>
          <p:cNvPr id="9" name="1 Gráfico"/>
          <p:cNvGraphicFramePr/>
          <p:nvPr>
            <p:extLst>
              <p:ext uri="{D42A27DB-BD31-4B8C-83A1-F6EECF244321}">
                <p14:modId xmlns="" xmlns:p14="http://schemas.microsoft.com/office/powerpoint/2010/main" val="2461314107"/>
              </p:ext>
            </p:extLst>
          </p:nvPr>
        </p:nvGraphicFramePr>
        <p:xfrm>
          <a:off x="539552" y="1772816"/>
          <a:ext cx="792088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67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Tema de Office</vt:lpstr>
      <vt:lpstr>Hoja de cálculo</vt:lpstr>
      <vt:lpstr>B.C.S.  PANORAMA EPIDEMIOLOGICO 2016</vt:lpstr>
      <vt:lpstr>MORBILIDAD GENERAL </vt:lpstr>
      <vt:lpstr>INFLUENZA  2016</vt:lpstr>
      <vt:lpstr> DENGUE 2016</vt:lpstr>
      <vt:lpstr>Diapositiva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69</cp:revision>
  <dcterms:created xsi:type="dcterms:W3CDTF">2014-01-30T02:50:58Z</dcterms:created>
  <dcterms:modified xsi:type="dcterms:W3CDTF">2017-02-01T19:43:22Z</dcterms:modified>
</cp:coreProperties>
</file>